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67" r:id="rId4"/>
    <p:sldId id="257" r:id="rId5"/>
    <p:sldId id="268" r:id="rId6"/>
    <p:sldId id="272" r:id="rId7"/>
    <p:sldId id="273" r:id="rId8"/>
    <p:sldId id="275" r:id="rId9"/>
    <p:sldId id="276" r:id="rId10"/>
    <p:sldId id="277" r:id="rId11"/>
    <p:sldId id="269" r:id="rId12"/>
    <p:sldId id="278" r:id="rId13"/>
    <p:sldId id="279" r:id="rId14"/>
    <p:sldId id="270" r:id="rId15"/>
    <p:sldId id="280" r:id="rId16"/>
    <p:sldId id="282" r:id="rId17"/>
    <p:sldId id="281" r:id="rId18"/>
    <p:sldId id="271" r:id="rId19"/>
    <p:sldId id="283" r:id="rId20"/>
    <p:sldId id="286" r:id="rId21"/>
    <p:sldId id="284" r:id="rId22"/>
    <p:sldId id="285" r:id="rId23"/>
    <p:sldId id="287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(소프트웨어학부)노지민" initials="(" lastIdx="1" clrIdx="0">
    <p:extLst>
      <p:ext uri="{19B8F6BF-5375-455C-9EA6-DF929625EA0E}">
        <p15:presenceInfo xmlns:p15="http://schemas.microsoft.com/office/powerpoint/2012/main" userId="(소프트웨어학부)노지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0DE1A7-7607-4191-8AAD-1DE43786F283}" v="33" dt="2020-11-20T13:19:40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6" d="100"/>
          <a:sy n="66" d="100"/>
        </p:scale>
        <p:origin x="63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ong Yeop Kim" userId="030f8bbd8c3da7dc" providerId="LiveId" clId="{D00DE1A7-7607-4191-8AAD-1DE43786F283}"/>
    <pc:docChg chg="undo custSel addSld modSld sldOrd">
      <pc:chgData name="Jeong Yeop Kim" userId="030f8bbd8c3da7dc" providerId="LiveId" clId="{D00DE1A7-7607-4191-8AAD-1DE43786F283}" dt="2020-11-20T13:40:10.017" v="484" actId="20577"/>
      <pc:docMkLst>
        <pc:docMk/>
      </pc:docMkLst>
      <pc:sldChg chg="ord">
        <pc:chgData name="Jeong Yeop Kim" userId="030f8bbd8c3da7dc" providerId="LiveId" clId="{D00DE1A7-7607-4191-8AAD-1DE43786F283}" dt="2020-11-20T13:13:57.812" v="1"/>
        <pc:sldMkLst>
          <pc:docMk/>
          <pc:sldMk cId="1616448921" sldId="284"/>
        </pc:sldMkLst>
      </pc:sldChg>
      <pc:sldChg chg="addSp delSp modSp add ord">
        <pc:chgData name="Jeong Yeop Kim" userId="030f8bbd8c3da7dc" providerId="LiveId" clId="{D00DE1A7-7607-4191-8AAD-1DE43786F283}" dt="2020-11-20T13:16:03.099" v="202" actId="478"/>
        <pc:sldMkLst>
          <pc:docMk/>
          <pc:sldMk cId="2410217983" sldId="286"/>
        </pc:sldMkLst>
        <pc:spChg chg="mod ord">
          <ac:chgData name="Jeong Yeop Kim" userId="030f8bbd8c3da7dc" providerId="LiveId" clId="{D00DE1A7-7607-4191-8AAD-1DE43786F283}" dt="2020-11-20T13:16:00.999" v="200" actId="1076"/>
          <ac:spMkLst>
            <pc:docMk/>
            <pc:sldMk cId="2410217983" sldId="286"/>
            <ac:spMk id="11" creationId="{6397F451-5639-450B-86CC-9205C7F4A48D}"/>
          </ac:spMkLst>
        </pc:spChg>
        <pc:spChg chg="ord">
          <ac:chgData name="Jeong Yeop Kim" userId="030f8bbd8c3da7dc" providerId="LiveId" clId="{D00DE1A7-7607-4191-8AAD-1DE43786F283}" dt="2020-11-20T13:15:05.690" v="13" actId="166"/>
          <ac:spMkLst>
            <pc:docMk/>
            <pc:sldMk cId="2410217983" sldId="286"/>
            <ac:spMk id="42" creationId="{EB56E419-A929-41B8-8038-323291922FE5}"/>
          </ac:spMkLst>
        </pc:spChg>
        <pc:picChg chg="del">
          <ac:chgData name="Jeong Yeop Kim" userId="030f8bbd8c3da7dc" providerId="LiveId" clId="{D00DE1A7-7607-4191-8AAD-1DE43786F283}" dt="2020-11-20T13:14:56.197" v="10" actId="478"/>
          <ac:picMkLst>
            <pc:docMk/>
            <pc:sldMk cId="2410217983" sldId="286"/>
            <ac:picMk id="2" creationId="{24B2A523-BBDC-455B-93F6-4242C246CCD4}"/>
          </ac:picMkLst>
        </pc:picChg>
        <pc:picChg chg="add mod">
          <ac:chgData name="Jeong Yeop Kim" userId="030f8bbd8c3da7dc" providerId="LiveId" clId="{D00DE1A7-7607-4191-8AAD-1DE43786F283}" dt="2020-11-20T13:15:19.985" v="20" actId="1076"/>
          <ac:picMkLst>
            <pc:docMk/>
            <pc:sldMk cId="2410217983" sldId="286"/>
            <ac:picMk id="3" creationId="{6A706438-2664-4E89-B99F-D87A7D97630C}"/>
          </ac:picMkLst>
        </pc:picChg>
        <pc:picChg chg="mod">
          <ac:chgData name="Jeong Yeop Kim" userId="030f8bbd8c3da7dc" providerId="LiveId" clId="{D00DE1A7-7607-4191-8AAD-1DE43786F283}" dt="2020-11-20T13:14:29.058" v="8" actId="14100"/>
          <ac:picMkLst>
            <pc:docMk/>
            <pc:sldMk cId="2410217983" sldId="286"/>
            <ac:picMk id="13" creationId="{083DFEB5-E84F-4D45-9EEB-13CF96F19AA7}"/>
          </ac:picMkLst>
        </pc:picChg>
        <pc:cxnChg chg="mod ord">
          <ac:chgData name="Jeong Yeop Kim" userId="030f8bbd8c3da7dc" providerId="LiveId" clId="{D00DE1A7-7607-4191-8AAD-1DE43786F283}" dt="2020-11-20T13:15:30.511" v="24" actId="14100"/>
          <ac:cxnSpMkLst>
            <pc:docMk/>
            <pc:sldMk cId="2410217983" sldId="286"/>
            <ac:cxnSpMk id="7" creationId="{4AEFC086-B0E2-40C9-AB1C-95DC738D520F}"/>
          </ac:cxnSpMkLst>
        </pc:cxnChg>
        <pc:cxnChg chg="del mod ord">
          <ac:chgData name="Jeong Yeop Kim" userId="030f8bbd8c3da7dc" providerId="LiveId" clId="{D00DE1A7-7607-4191-8AAD-1DE43786F283}" dt="2020-11-20T13:16:03.099" v="202" actId="478"/>
          <ac:cxnSpMkLst>
            <pc:docMk/>
            <pc:sldMk cId="2410217983" sldId="286"/>
            <ac:cxnSpMk id="18" creationId="{A2FF6B11-85C2-48DD-B3DB-1B47C80F6CD7}"/>
          </ac:cxnSpMkLst>
        </pc:cxnChg>
      </pc:sldChg>
      <pc:sldChg chg="addSp delSp modSp add">
        <pc:chgData name="Jeong Yeop Kim" userId="030f8bbd8c3da7dc" providerId="LiveId" clId="{D00DE1A7-7607-4191-8AAD-1DE43786F283}" dt="2020-11-20T13:40:10.017" v="484" actId="20577"/>
        <pc:sldMkLst>
          <pc:docMk/>
          <pc:sldMk cId="670926789" sldId="287"/>
        </pc:sldMkLst>
        <pc:spChg chg="add del mod">
          <ac:chgData name="Jeong Yeop Kim" userId="030f8bbd8c3da7dc" providerId="LiveId" clId="{D00DE1A7-7607-4191-8AAD-1DE43786F283}" dt="2020-11-20T13:16:42.652" v="209" actId="478"/>
          <ac:spMkLst>
            <pc:docMk/>
            <pc:sldMk cId="670926789" sldId="287"/>
            <ac:spMk id="5" creationId="{AF2DDB26-AE01-4715-96FA-0273AA3C64A9}"/>
          </ac:spMkLst>
        </pc:spChg>
        <pc:spChg chg="add del mod">
          <ac:chgData name="Jeong Yeop Kim" userId="030f8bbd8c3da7dc" providerId="LiveId" clId="{D00DE1A7-7607-4191-8AAD-1DE43786F283}" dt="2020-11-20T13:19:25.279" v="449" actId="478"/>
          <ac:spMkLst>
            <pc:docMk/>
            <pc:sldMk cId="670926789" sldId="287"/>
            <ac:spMk id="6" creationId="{CFE65866-6FFB-4714-BC05-EF568D006B28}"/>
          </ac:spMkLst>
        </pc:spChg>
        <pc:spChg chg="mod">
          <ac:chgData name="Jeong Yeop Kim" userId="030f8bbd8c3da7dc" providerId="LiveId" clId="{D00DE1A7-7607-4191-8AAD-1DE43786F283}" dt="2020-11-20T13:40:10.017" v="484" actId="20577"/>
          <ac:spMkLst>
            <pc:docMk/>
            <pc:sldMk cId="670926789" sldId="287"/>
            <ac:spMk id="11" creationId="{6397F451-5639-450B-86CC-9205C7F4A48D}"/>
          </ac:spMkLst>
        </pc:spChg>
        <pc:spChg chg="mod">
          <ac:chgData name="Jeong Yeop Kim" userId="030f8bbd8c3da7dc" providerId="LiveId" clId="{D00DE1A7-7607-4191-8AAD-1DE43786F283}" dt="2020-11-20T13:20:09.441" v="460" actId="1076"/>
          <ac:spMkLst>
            <pc:docMk/>
            <pc:sldMk cId="670926789" sldId="287"/>
            <ac:spMk id="19" creationId="{25FAB327-0F16-4C59-9093-1B922F6FB44D}"/>
          </ac:spMkLst>
        </pc:spChg>
        <pc:spChg chg="del">
          <ac:chgData name="Jeong Yeop Kim" userId="030f8bbd8c3da7dc" providerId="LiveId" clId="{D00DE1A7-7607-4191-8AAD-1DE43786F283}" dt="2020-11-20T13:16:27.818" v="205" actId="478"/>
          <ac:spMkLst>
            <pc:docMk/>
            <pc:sldMk cId="670926789" sldId="287"/>
            <ac:spMk id="42" creationId="{EB56E419-A929-41B8-8038-323291922FE5}"/>
          </ac:spMkLst>
        </pc:spChg>
        <pc:picChg chg="del">
          <ac:chgData name="Jeong Yeop Kim" userId="030f8bbd8c3da7dc" providerId="LiveId" clId="{D00DE1A7-7607-4191-8AAD-1DE43786F283}" dt="2020-11-20T13:16:28.856" v="206" actId="478"/>
          <ac:picMkLst>
            <pc:docMk/>
            <pc:sldMk cId="670926789" sldId="287"/>
            <ac:picMk id="2" creationId="{24B2A523-BBDC-455B-93F6-4242C246CCD4}"/>
          </ac:picMkLst>
        </pc:picChg>
        <pc:picChg chg="del">
          <ac:chgData name="Jeong Yeop Kim" userId="030f8bbd8c3da7dc" providerId="LiveId" clId="{D00DE1A7-7607-4191-8AAD-1DE43786F283}" dt="2020-11-20T13:16:26.066" v="204" actId="478"/>
          <ac:picMkLst>
            <pc:docMk/>
            <pc:sldMk cId="670926789" sldId="287"/>
            <ac:picMk id="4" creationId="{F4BDE4FE-DD43-45CD-AE17-28457A0EA94B}"/>
          </ac:picMkLst>
        </pc:picChg>
        <pc:picChg chg="del">
          <ac:chgData name="Jeong Yeop Kim" userId="030f8bbd8c3da7dc" providerId="LiveId" clId="{D00DE1A7-7607-4191-8AAD-1DE43786F283}" dt="2020-11-20T13:16:35.902" v="207" actId="478"/>
          <ac:picMkLst>
            <pc:docMk/>
            <pc:sldMk cId="670926789" sldId="287"/>
            <ac:picMk id="13" creationId="{083DFEB5-E84F-4D45-9EEB-13CF96F19AA7}"/>
          </ac:picMkLst>
        </pc:picChg>
        <pc:cxnChg chg="del">
          <ac:chgData name="Jeong Yeop Kim" userId="030f8bbd8c3da7dc" providerId="LiveId" clId="{D00DE1A7-7607-4191-8AAD-1DE43786F283}" dt="2020-11-20T13:18:52.778" v="445" actId="478"/>
          <ac:cxnSpMkLst>
            <pc:docMk/>
            <pc:sldMk cId="670926789" sldId="287"/>
            <ac:cxnSpMk id="7" creationId="{4AEFC086-B0E2-40C9-AB1C-95DC738D520F}"/>
          </ac:cxnSpMkLst>
        </pc:cxn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8523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1668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373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408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89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938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061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087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8136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29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6728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41000-6ED7-4B24-BE0C-4B4621423951}" type="datetimeFigureOut">
              <a:rPr lang="ko-KR" altLang="en-US" smtClean="0"/>
              <a:t>2020-11-20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2D375B-FB0C-4E5C-ACCD-2A6EAACB37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720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개, 가죽끈, 갈색, 서있는이(가) 표시된 사진&#10;&#10;자동 생성된 설명">
            <a:extLst>
              <a:ext uri="{FF2B5EF4-FFF2-40B4-BE49-F238E27FC236}">
                <a16:creationId xmlns:a16="http://schemas.microsoft.com/office/drawing/2014/main" id="{19EAE7A5-F69C-466E-9D6C-224278BB0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8905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8C13445-90B1-4C6D-968C-38E4FB58B6B5}"/>
              </a:ext>
            </a:extLst>
          </p:cNvPr>
          <p:cNvSpPr/>
          <p:nvPr/>
        </p:nvSpPr>
        <p:spPr>
          <a:xfrm>
            <a:off x="6598934" y="-65526"/>
            <a:ext cx="5593066" cy="6989052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71564CB-A207-4090-B91C-D608BE538F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88547" y="564943"/>
            <a:ext cx="5238750" cy="1758950"/>
          </a:xfrm>
        </p:spPr>
        <p:txBody>
          <a:bodyPr>
            <a:normAutofit fontScale="90000"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팀 </a:t>
            </a: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10 </a:t>
            </a:r>
            <a:b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Mobile Programming</a:t>
            </a:r>
            <a:endParaRPr lang="ko-KR" altLang="en-US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BB54EFD-E044-4C99-B2FF-695620DF61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87574" y="4753664"/>
            <a:ext cx="3190875" cy="1758950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20171601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김정엽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20185280 </a:t>
            </a:r>
            <a:r>
              <a:rPr lang="ko-KR" altLang="en-US" dirty="0" err="1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강다윤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20171601 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노지민</a:t>
            </a:r>
            <a:endParaRPr lang="en-US" altLang="ko-KR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DE6B4F-F14A-4F50-8381-447706AA4CAB}"/>
              </a:ext>
            </a:extLst>
          </p:cNvPr>
          <p:cNvSpPr txBox="1"/>
          <p:nvPr/>
        </p:nvSpPr>
        <p:spPr>
          <a:xfrm>
            <a:off x="7976575" y="2888836"/>
            <a:ext cx="3012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Pet World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832033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027" y="-27302"/>
            <a:ext cx="7195936" cy="5497974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8589" y="-21513"/>
            <a:ext cx="4033410" cy="3327927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18DEE92-1E44-4DD2-9E92-1A2479C4FC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58588" y="3306353"/>
            <a:ext cx="4033411" cy="35516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4CE1DD-BD76-4500-B8B4-358ACAA6F7C3}"/>
              </a:ext>
            </a:extLst>
          </p:cNvPr>
          <p:cNvSpPr txBox="1"/>
          <p:nvPr/>
        </p:nvSpPr>
        <p:spPr>
          <a:xfrm>
            <a:off x="4725108" y="2394894"/>
            <a:ext cx="3156622" cy="231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요청코드에 따라 액티비티를 출력하는데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이용약관과 개인정보 정책을 볼 때는 바깥 레이어와 뒤로 가기 버튼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백 버튼</a:t>
            </a:r>
            <a:r>
              <a:rPr lang="en-US" altLang="ko-KR" dirty="0">
                <a:solidFill>
                  <a:schemeClr val="bg1"/>
                </a:solidFill>
              </a:rPr>
              <a:t>)</a:t>
            </a:r>
            <a:r>
              <a:rPr lang="ko-KR" altLang="en-US" dirty="0">
                <a:solidFill>
                  <a:schemeClr val="bg1"/>
                </a:solidFill>
              </a:rPr>
              <a:t>을 눌렀을 때는  아무런 반응이 발생하지 않도록 조치 해준다</a:t>
            </a:r>
            <a:r>
              <a:rPr lang="en-US" altLang="ko-KR" dirty="0">
                <a:solidFill>
                  <a:schemeClr val="bg1"/>
                </a:solidFill>
              </a:rPr>
              <a:t>.(</a:t>
            </a:r>
            <a:r>
              <a:rPr lang="ko-KR" altLang="en-US" dirty="0">
                <a:solidFill>
                  <a:schemeClr val="bg1"/>
                </a:solidFill>
              </a:rPr>
              <a:t>반드시 확인 버튼 클릭 시에만 다시 돌아간다</a:t>
            </a:r>
            <a:r>
              <a:rPr lang="en-US" altLang="ko-KR" dirty="0">
                <a:solidFill>
                  <a:schemeClr val="bg1"/>
                </a:solidFill>
              </a:rPr>
              <a:t>.)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3D7757-657E-4B29-ADAF-B104FD2BB0EE}"/>
              </a:ext>
            </a:extLst>
          </p:cNvPr>
          <p:cNvSpPr txBox="1"/>
          <p:nvPr/>
        </p:nvSpPr>
        <p:spPr>
          <a:xfrm>
            <a:off x="8416551" y="1237421"/>
            <a:ext cx="3639614" cy="2068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0048E67-610A-46E4-BA77-3610D06DE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9382" y="4779084"/>
            <a:ext cx="3651821" cy="2078916"/>
          </a:xfrm>
          <a:prstGeom prst="rect">
            <a:avLst/>
          </a:prstGeom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1A17EA6E-3CCF-419D-B4FA-185CB426DC7A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rot="10800000" flipV="1">
            <a:off x="7881731" y="2271887"/>
            <a:ext cx="534821" cy="1278164"/>
          </a:xfrm>
          <a:prstGeom prst="curved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연결선: 구부러짐 13">
            <a:extLst>
              <a:ext uri="{FF2B5EF4-FFF2-40B4-BE49-F238E27FC236}">
                <a16:creationId xmlns:a16="http://schemas.microsoft.com/office/drawing/2014/main" id="{9FF64336-5907-43DE-97BA-D8FFF967F015}"/>
              </a:ext>
            </a:extLst>
          </p:cNvPr>
          <p:cNvCxnSpPr>
            <a:cxnSpLocks/>
            <a:endCxn id="7" idx="3"/>
          </p:cNvCxnSpPr>
          <p:nvPr/>
        </p:nvCxnSpPr>
        <p:spPr>
          <a:xfrm rot="16200000" flipV="1">
            <a:off x="7441922" y="3989859"/>
            <a:ext cx="1766796" cy="887179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5DF6D5-C547-4984-8B30-928BD42AD0B0}"/>
              </a:ext>
            </a:extLst>
          </p:cNvPr>
          <p:cNvSpPr txBox="1"/>
          <p:nvPr/>
        </p:nvSpPr>
        <p:spPr>
          <a:xfrm>
            <a:off x="521115" y="5202444"/>
            <a:ext cx="3639614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사진 회전 현상 해결 함수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절대 경로와 </a:t>
            </a:r>
            <a:r>
              <a:rPr lang="en-US" altLang="ko-KR" dirty="0">
                <a:solidFill>
                  <a:schemeClr val="bg1"/>
                </a:solidFill>
              </a:rPr>
              <a:t>Bitmap </a:t>
            </a:r>
            <a:r>
              <a:rPr lang="ko-KR" altLang="en-US" dirty="0">
                <a:solidFill>
                  <a:schemeClr val="bg1"/>
                </a:solidFill>
              </a:rPr>
              <a:t>형식의 사진을 </a:t>
            </a:r>
            <a:r>
              <a:rPr lang="en-US" altLang="ko-KR" dirty="0">
                <a:solidFill>
                  <a:schemeClr val="bg1"/>
                </a:solidFill>
              </a:rPr>
              <a:t>parameter </a:t>
            </a:r>
            <a:r>
              <a:rPr lang="ko-KR" altLang="en-US" dirty="0">
                <a:solidFill>
                  <a:schemeClr val="bg1"/>
                </a:solidFill>
              </a:rPr>
              <a:t>값으로 가져와 상황에 따라 사진을 올바르게 정렬 해준다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252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br>
              <a:rPr lang="en-US" altLang="ko-KR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ko-KR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0">
              <a:spcBef>
                <a:spcPts val="270"/>
              </a:spcBef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4860762" cy="6927072"/>
          </a:xfrm>
          <a:prstGeom prst="rect">
            <a:avLst/>
          </a:prstGeom>
        </p:spPr>
      </p:pic>
      <p:pic>
        <p:nvPicPr>
          <p:cNvPr id="22" name="내용 개체 틀 21" descr="텍스트이(가) 표시된 사진&#10;&#10;자동 생성된 설명">
            <a:extLst>
              <a:ext uri="{FF2B5EF4-FFF2-40B4-BE49-F238E27FC236}">
                <a16:creationId xmlns:a16="http://schemas.microsoft.com/office/drawing/2014/main" id="{4A1B9113-DE99-4403-BA36-F432E147C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757" y="32246"/>
            <a:ext cx="7331241" cy="3322467"/>
          </a:xfr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68A384-31F2-4758-8153-049EF47FA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7874" y="3331944"/>
            <a:ext cx="7334124" cy="3526055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A1C16892-95B7-45F8-B751-FAC64ED79780}"/>
              </a:ext>
            </a:extLst>
          </p:cNvPr>
          <p:cNvCxnSpPr>
            <a:cxnSpLocks/>
          </p:cNvCxnSpPr>
          <p:nvPr/>
        </p:nvCxnSpPr>
        <p:spPr>
          <a:xfrm rot="5400000">
            <a:off x="1479889" y="3084903"/>
            <a:ext cx="4509426" cy="2252311"/>
          </a:xfrm>
          <a:prstGeom prst="curvedConnector3">
            <a:avLst>
              <a:gd name="adj1" fmla="val -304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F68535AD-92EF-4C45-9F5D-3179651E7666}"/>
              </a:ext>
            </a:extLst>
          </p:cNvPr>
          <p:cNvSpPr txBox="1"/>
          <p:nvPr/>
        </p:nvSpPr>
        <p:spPr>
          <a:xfrm>
            <a:off x="8970745" y="4633306"/>
            <a:ext cx="302233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역 입력은 반드시 </a:t>
            </a:r>
            <a:r>
              <a:rPr lang="en-US" altLang="ko-KR" dirty="0">
                <a:solidFill>
                  <a:schemeClr val="bg1"/>
                </a:solidFill>
              </a:rPr>
              <a:t>“00</a:t>
            </a:r>
            <a:r>
              <a:rPr lang="ko-KR" altLang="en-US" dirty="0">
                <a:solidFill>
                  <a:schemeClr val="bg1"/>
                </a:solidFill>
              </a:rPr>
              <a:t>역</a:t>
            </a:r>
            <a:r>
              <a:rPr lang="en-US" altLang="ko-KR" dirty="0">
                <a:solidFill>
                  <a:schemeClr val="bg1"/>
                </a:solidFill>
              </a:rPr>
              <a:t>“ </a:t>
            </a:r>
            <a:r>
              <a:rPr lang="ko-KR" altLang="en-US" dirty="0">
                <a:solidFill>
                  <a:schemeClr val="bg1"/>
                </a:solidFill>
              </a:rPr>
              <a:t>형식으로 적어줘야 한다</a:t>
            </a:r>
            <a:r>
              <a:rPr lang="en-US" altLang="ko-KR" dirty="0">
                <a:solidFill>
                  <a:schemeClr val="bg1"/>
                </a:solidFill>
              </a:rPr>
              <a:t>.”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C44F4DA-45A3-4EF6-B7A9-7CFAA6CE6722}"/>
              </a:ext>
            </a:extLst>
          </p:cNvPr>
          <p:cNvSpPr txBox="1"/>
          <p:nvPr/>
        </p:nvSpPr>
        <p:spPr>
          <a:xfrm>
            <a:off x="9837019" y="2352603"/>
            <a:ext cx="2156059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비밀번호 조건은 </a:t>
            </a:r>
            <a:r>
              <a:rPr lang="en-US" altLang="ko-KR" dirty="0">
                <a:solidFill>
                  <a:schemeClr val="bg1"/>
                </a:solidFill>
              </a:rPr>
              <a:t>8</a:t>
            </a:r>
            <a:r>
              <a:rPr lang="ko-KR" altLang="en-US" dirty="0">
                <a:solidFill>
                  <a:schemeClr val="bg1"/>
                </a:solidFill>
              </a:rPr>
              <a:t>자 이상의 숫자와 영문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특수문자 조합을 지켜야 한다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2323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4860762" cy="6927072"/>
          </a:xfrm>
          <a:prstGeom prst="rect">
            <a:avLst/>
          </a:prstGeom>
        </p:spPr>
      </p:pic>
      <p:pic>
        <p:nvPicPr>
          <p:cNvPr id="22" name="내용 개체 틀 21">
            <a:extLst>
              <a:ext uri="{FF2B5EF4-FFF2-40B4-BE49-F238E27FC236}">
                <a16:creationId xmlns:a16="http://schemas.microsoft.com/office/drawing/2014/main" id="{4A1B9113-DE99-4403-BA36-F432E147C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0757" y="33801"/>
            <a:ext cx="7331241" cy="3319356"/>
          </a:xfr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68A384-31F2-4758-8153-049EF47FAF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433" y="3321057"/>
            <a:ext cx="7334124" cy="3476651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A1C16892-95B7-45F8-B751-FAC64ED79780}"/>
              </a:ext>
            </a:extLst>
          </p:cNvPr>
          <p:cNvCxnSpPr>
            <a:cxnSpLocks/>
          </p:cNvCxnSpPr>
          <p:nvPr/>
        </p:nvCxnSpPr>
        <p:spPr>
          <a:xfrm rot="5400000">
            <a:off x="1479889" y="3084903"/>
            <a:ext cx="4509426" cy="2252311"/>
          </a:xfrm>
          <a:prstGeom prst="curvedConnector3">
            <a:avLst>
              <a:gd name="adj1" fmla="val -304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2AA3A3-835E-409B-A6E6-6355E09EEB41}"/>
              </a:ext>
            </a:extLst>
          </p:cNvPr>
          <p:cNvSpPr txBox="1"/>
          <p:nvPr/>
        </p:nvSpPr>
        <p:spPr>
          <a:xfrm>
            <a:off x="8912992" y="4780799"/>
            <a:ext cx="302233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제대로 조건을 만족했으면 </a:t>
            </a:r>
            <a:r>
              <a:rPr lang="en-US" altLang="ko-KR" dirty="0">
                <a:solidFill>
                  <a:schemeClr val="bg1"/>
                </a:solidFill>
              </a:rPr>
              <a:t>Firebase Database</a:t>
            </a:r>
            <a:r>
              <a:rPr lang="ko-KR" altLang="en-US" dirty="0">
                <a:solidFill>
                  <a:schemeClr val="bg1"/>
                </a:solidFill>
              </a:rPr>
              <a:t>에 회원정보 저장</a:t>
            </a:r>
            <a:r>
              <a:rPr lang="en-US" altLang="ko-KR" dirty="0">
                <a:solidFill>
                  <a:schemeClr val="bg1"/>
                </a:solidFill>
              </a:rPr>
              <a:t>!!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2892DD-9AFD-4983-8203-1D5D22DCB72A}"/>
              </a:ext>
            </a:extLst>
          </p:cNvPr>
          <p:cNvSpPr txBox="1"/>
          <p:nvPr/>
        </p:nvSpPr>
        <p:spPr>
          <a:xfrm>
            <a:off x="9057371" y="643249"/>
            <a:ext cx="3022333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아이디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비밀번호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비밀번호 확인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이미지 첨부가 제대로 이루어졌는지 확인 하는 조건</a:t>
            </a:r>
          </a:p>
        </p:txBody>
      </p:sp>
    </p:spTree>
    <p:extLst>
      <p:ext uri="{BB962C8B-B14F-4D97-AF65-F5344CB8AC3E}">
        <p14:creationId xmlns:p14="http://schemas.microsoft.com/office/powerpoint/2010/main" val="1250584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4" y="0"/>
            <a:ext cx="4860762" cy="6927072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4168A384-31F2-4758-8153-049EF47FAF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56434" y="0"/>
            <a:ext cx="7334124" cy="3724977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A1C16892-95B7-45F8-B751-FAC64ED79780}"/>
              </a:ext>
            </a:extLst>
          </p:cNvPr>
          <p:cNvCxnSpPr>
            <a:cxnSpLocks/>
          </p:cNvCxnSpPr>
          <p:nvPr/>
        </p:nvCxnSpPr>
        <p:spPr>
          <a:xfrm rot="5400000">
            <a:off x="1479889" y="3084903"/>
            <a:ext cx="4509426" cy="2252311"/>
          </a:xfrm>
          <a:prstGeom prst="curvedConnector3">
            <a:avLst>
              <a:gd name="adj1" fmla="val -3047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B2AA3A3-835E-409B-A6E6-6355E09EEB41}"/>
              </a:ext>
            </a:extLst>
          </p:cNvPr>
          <p:cNvSpPr txBox="1"/>
          <p:nvPr/>
        </p:nvSpPr>
        <p:spPr>
          <a:xfrm>
            <a:off x="6095998" y="3387874"/>
            <a:ext cx="3022333" cy="286232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회원 가입을 할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,</a:t>
            </a: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dirty="0">
                <a:solidFill>
                  <a:prstClr val="white"/>
                </a:solidFill>
              </a:rPr>
              <a:t>중복검사 버튼을 누르지 않은 채로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Database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에 없는 아이디를 입력했다 하더라도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,</a:t>
            </a:r>
          </a:p>
          <a:p>
            <a:pPr lvl="0"/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반드시 중복검사는 눌러서 확인을 먼저 해야 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à"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중복검사 버튼을 누르지 않았을 경우를 대비한 조건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34DCD-6E94-46FE-9128-E8AF4952EA11}"/>
              </a:ext>
            </a:extLst>
          </p:cNvPr>
          <p:cNvSpPr txBox="1"/>
          <p:nvPr/>
        </p:nvSpPr>
        <p:spPr>
          <a:xfrm>
            <a:off x="9118331" y="4211058"/>
            <a:ext cx="3022333" cy="9233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제대로 조건을 모두 만족했으면 </a:t>
            </a:r>
            <a:r>
              <a:rPr lang="en-US" altLang="ko-KR" dirty="0">
                <a:solidFill>
                  <a:schemeClr val="bg1"/>
                </a:solidFill>
              </a:rPr>
              <a:t>Firebase Database</a:t>
            </a:r>
            <a:r>
              <a:rPr lang="ko-KR" altLang="en-US" dirty="0">
                <a:solidFill>
                  <a:schemeClr val="bg1"/>
                </a:solidFill>
              </a:rPr>
              <a:t>에 회원정보 저장</a:t>
            </a:r>
            <a:r>
              <a:rPr lang="en-US" altLang="ko-KR" dirty="0">
                <a:solidFill>
                  <a:schemeClr val="bg1"/>
                </a:solidFill>
              </a:rPr>
              <a:t>!!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90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br>
              <a:rPr lang="en-US" altLang="ko-KR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ko-KR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0">
              <a:spcBef>
                <a:spcPts val="270"/>
              </a:spcBef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31282"/>
            <a:ext cx="5826552" cy="6858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26550" y="1"/>
            <a:ext cx="4883195" cy="6995368"/>
          </a:xfrm>
          <a:prstGeom prst="rect">
            <a:avLst/>
          </a:prstGeom>
        </p:spPr>
      </p:pic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D888B164-A67E-41C4-BC60-F5A0F7F1770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493970" y="1822103"/>
            <a:ext cx="2502569" cy="2374042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336CE7-83CB-417B-95F6-B0039D6308A9}"/>
              </a:ext>
            </a:extLst>
          </p:cNvPr>
          <p:cNvSpPr txBox="1"/>
          <p:nvPr/>
        </p:nvSpPr>
        <p:spPr>
          <a:xfrm>
            <a:off x="1296319" y="3993545"/>
            <a:ext cx="2197651" cy="40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201926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4883195" cy="6995368"/>
          </a:xfrm>
          <a:prstGeom prst="rect">
            <a:avLst/>
          </a:prstGeom>
        </p:spPr>
      </p:pic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D888B164-A67E-41C4-BC60-F5A0F7F17706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529168" y="1693480"/>
            <a:ext cx="1334726" cy="1186997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336CE7-83CB-417B-95F6-B0039D6308A9}"/>
              </a:ext>
            </a:extLst>
          </p:cNvPr>
          <p:cNvSpPr txBox="1"/>
          <p:nvPr/>
        </p:nvSpPr>
        <p:spPr>
          <a:xfrm>
            <a:off x="1334725" y="2679790"/>
            <a:ext cx="2194443" cy="4013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내용 개체 틀 9" descr="텍스트이(가) 표시된 사진&#10;&#10;자동 생성된 설명">
            <a:extLst>
              <a:ext uri="{FF2B5EF4-FFF2-40B4-BE49-F238E27FC236}">
                <a16:creationId xmlns:a16="http://schemas.microsoft.com/office/drawing/2014/main" id="{9123EF95-C0DD-402F-8E7C-E0238BB80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192" y="38537"/>
            <a:ext cx="7308807" cy="3438510"/>
          </a:xfr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14C85FB-E5DF-4E2C-AB60-8BB688D50F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63894" y="3463519"/>
            <a:ext cx="7309738" cy="132669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8091-A717-4381-A136-75AD49AAA874}"/>
              </a:ext>
            </a:extLst>
          </p:cNvPr>
          <p:cNvSpPr txBox="1"/>
          <p:nvPr/>
        </p:nvSpPr>
        <p:spPr>
          <a:xfrm>
            <a:off x="5826552" y="4817892"/>
            <a:ext cx="4883195" cy="14773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아이디 찾기 버튼을 클릭하였을 때 발생하는 이벤트 처리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 Firebase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데이터베이스에 저장된 회원정보를 돌면서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올바른 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ID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를 찾아준다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  <a:p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이 때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펫 이름과 거주지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(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지하철역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)</a:t>
            </a:r>
            <a:r>
              <a:rPr lang="ko-KR" altLang="en-US" dirty="0">
                <a:solidFill>
                  <a:schemeClr val="bg1"/>
                </a:solidFill>
                <a:sym typeface="Wingdings" panose="05000000000000000000" pitchFamily="2" charset="2"/>
              </a:rPr>
              <a:t>를 입력합니다</a:t>
            </a:r>
            <a:r>
              <a:rPr lang="en-US" altLang="ko-KR" dirty="0">
                <a:solidFill>
                  <a:schemeClr val="bg1"/>
                </a:solidFill>
                <a:sym typeface="Wingdings" panose="05000000000000000000" pitchFamily="2" charset="2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56145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" y="0"/>
            <a:ext cx="4883195" cy="6995368"/>
          </a:xfrm>
          <a:prstGeom prst="rect">
            <a:avLst/>
          </a:prstGeom>
        </p:spPr>
      </p:pic>
      <p:cxnSp>
        <p:nvCxnSpPr>
          <p:cNvPr id="3" name="연결선: 구부러짐 2">
            <a:extLst>
              <a:ext uri="{FF2B5EF4-FFF2-40B4-BE49-F238E27FC236}">
                <a16:creationId xmlns:a16="http://schemas.microsoft.com/office/drawing/2014/main" id="{D888B164-A67E-41C4-BC60-F5A0F7F17706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 flipV="1">
            <a:off x="3529168" y="2340262"/>
            <a:ext cx="1354025" cy="4015073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3336CE7-83CB-417B-95F6-B0039D6308A9}"/>
              </a:ext>
            </a:extLst>
          </p:cNvPr>
          <p:cNvSpPr txBox="1"/>
          <p:nvPr/>
        </p:nvSpPr>
        <p:spPr>
          <a:xfrm>
            <a:off x="1334725" y="6154648"/>
            <a:ext cx="2194443" cy="4013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9123EF95-C0DD-402F-8E7C-E0238BB80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883193" y="0"/>
            <a:ext cx="7308807" cy="468052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BCE8091-A717-4381-A136-75AD49AAA874}"/>
              </a:ext>
            </a:extLst>
          </p:cNvPr>
          <p:cNvSpPr txBox="1"/>
          <p:nvPr/>
        </p:nvSpPr>
        <p:spPr>
          <a:xfrm>
            <a:off x="5826552" y="4817892"/>
            <a:ext cx="4883195" cy="1477328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비밀번호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찾기 버튼을 클릭하였을 때 발생하는 이벤트 처리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 Firebase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데이터베이스에 저장된 회원정보를 돌면서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올바른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PW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를 찾아준다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이 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아이디와 펫 이름과 거주지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지하철역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를 입력합니다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30919541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-31282"/>
            <a:ext cx="4613488" cy="6858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488" y="-31282"/>
            <a:ext cx="4771143" cy="688928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336CE7-83CB-417B-95F6-B0039D6308A9}"/>
              </a:ext>
            </a:extLst>
          </p:cNvPr>
          <p:cNvSpPr txBox="1"/>
          <p:nvPr/>
        </p:nvSpPr>
        <p:spPr>
          <a:xfrm>
            <a:off x="1278789" y="2761511"/>
            <a:ext cx="2197651" cy="40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AD354-BD46-4C37-9170-9CAF003590D6}"/>
              </a:ext>
            </a:extLst>
          </p:cNvPr>
          <p:cNvSpPr txBox="1"/>
          <p:nvPr/>
        </p:nvSpPr>
        <p:spPr>
          <a:xfrm>
            <a:off x="5725345" y="5868867"/>
            <a:ext cx="2547427" cy="40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B32A112-C91A-4063-8714-275F0B6073CA}"/>
              </a:ext>
            </a:extLst>
          </p:cNvPr>
          <p:cNvSpPr txBox="1"/>
          <p:nvPr/>
        </p:nvSpPr>
        <p:spPr>
          <a:xfrm>
            <a:off x="9613259" y="1036022"/>
            <a:ext cx="2350112" cy="92333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올바른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ID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와 </a:t>
            </a:r>
            <a:endParaRPr lang="en-US" altLang="ko-KR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올바른 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PW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찾기 완료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!</a:t>
            </a:r>
          </a:p>
        </p:txBody>
      </p:sp>
      <p:cxnSp>
        <p:nvCxnSpPr>
          <p:cNvPr id="5" name="연결선: 구부러짐 4">
            <a:extLst>
              <a:ext uri="{FF2B5EF4-FFF2-40B4-BE49-F238E27FC236}">
                <a16:creationId xmlns:a16="http://schemas.microsoft.com/office/drawing/2014/main" id="{2F440E5A-93B0-443B-B3C3-1252E0D651B8}"/>
              </a:ext>
            </a:extLst>
          </p:cNvPr>
          <p:cNvCxnSpPr>
            <a:cxnSpLocks/>
            <a:stCxn id="11" idx="1"/>
            <a:endCxn id="8" idx="3"/>
          </p:cNvCxnSpPr>
          <p:nvPr/>
        </p:nvCxnSpPr>
        <p:spPr>
          <a:xfrm rot="10800000" flipV="1">
            <a:off x="3476441" y="1497687"/>
            <a:ext cx="6136819" cy="1466424"/>
          </a:xfrm>
          <a:prstGeom prst="curvedConnector3">
            <a:avLst>
              <a:gd name="adj1" fmla="val 67723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545290A8-6410-4A0B-86AC-976BB2D1C419}"/>
              </a:ext>
            </a:extLst>
          </p:cNvPr>
          <p:cNvCxnSpPr>
            <a:endCxn id="10" idx="0"/>
          </p:cNvCxnSpPr>
          <p:nvPr/>
        </p:nvCxnSpPr>
        <p:spPr>
          <a:xfrm rot="5400000">
            <a:off x="6963139" y="2061337"/>
            <a:ext cx="3843450" cy="3771610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256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46DA337-58BD-483B-A81B-DE7A40FCACBB}"/>
              </a:ext>
            </a:extLst>
          </p:cNvPr>
          <p:cNvSpPr txBox="1"/>
          <p:nvPr/>
        </p:nvSpPr>
        <p:spPr>
          <a:xfrm>
            <a:off x="76521" y="91441"/>
            <a:ext cx="6058292" cy="62082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br>
              <a:rPr lang="en-US" altLang="ko-KR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ko-KR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0">
              <a:spcBef>
                <a:spcPts val="270"/>
              </a:spcBef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6688" y="1726226"/>
            <a:ext cx="2932184" cy="5122707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42260" y="-18136"/>
            <a:ext cx="3270027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78344FF-2299-42C2-A060-6AD8E3B3E2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287" y="-9068"/>
            <a:ext cx="6114526" cy="343806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A42661-1127-44FD-9A9F-63DE5101F6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2" y="3438068"/>
            <a:ext cx="6134816" cy="342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CF3CFD-F7C3-4291-9156-9E81F5EE19E4}"/>
              </a:ext>
            </a:extLst>
          </p:cNvPr>
          <p:cNvSpPr txBox="1"/>
          <p:nvPr/>
        </p:nvSpPr>
        <p:spPr>
          <a:xfrm>
            <a:off x="4932922" y="91441"/>
            <a:ext cx="5754988" cy="1754326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로그인을 할 때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아무것도 입력을 안하고 로그인 버튼을 누를 때나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,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잘못된 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비밀번호를 입력했을 때는 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  <a:sym typeface="Wingdings" panose="05000000000000000000" pitchFamily="2" charset="2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아이디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,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비밀번호를 확인해달라는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  <a:sym typeface="Wingdings" panose="05000000000000000000" pitchFamily="2" charset="2"/>
              </a:rPr>
              <a:t>토스트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 메시지를 출력해줍니다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  <a:sym typeface="Wingdings" panose="05000000000000000000" pitchFamily="2" charset="2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20312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443" y="0"/>
            <a:ext cx="4806542" cy="6927072"/>
          </a:xfrm>
          <a:prstGeom prst="rect">
            <a:avLst/>
          </a:prstGeom>
        </p:spPr>
      </p:pic>
      <p:cxnSp>
        <p:nvCxnSpPr>
          <p:cNvPr id="26" name="연결선: 구부러짐 25">
            <a:extLst>
              <a:ext uri="{FF2B5EF4-FFF2-40B4-BE49-F238E27FC236}">
                <a16:creationId xmlns:a16="http://schemas.microsoft.com/office/drawing/2014/main" id="{A1C16892-95B7-45F8-B751-FAC64ED79780}"/>
              </a:ext>
            </a:extLst>
          </p:cNvPr>
          <p:cNvCxnSpPr>
            <a:cxnSpLocks/>
          </p:cNvCxnSpPr>
          <p:nvPr/>
        </p:nvCxnSpPr>
        <p:spPr>
          <a:xfrm rot="5400000">
            <a:off x="3377517" y="1265779"/>
            <a:ext cx="1969080" cy="886081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6830F6D-C978-4A3A-B9DA-C8618B31D0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5096" y="49412"/>
            <a:ext cx="7427082" cy="680858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AEBD3ACA-6AB8-4B5F-B016-B4EF7D01C603}"/>
              </a:ext>
            </a:extLst>
          </p:cNvPr>
          <p:cNvSpPr txBox="1"/>
          <p:nvPr/>
        </p:nvSpPr>
        <p:spPr>
          <a:xfrm>
            <a:off x="4805095" y="53379"/>
            <a:ext cx="7226482" cy="26991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AA3A3-835E-409B-A6E6-6355E09EEB41}"/>
              </a:ext>
            </a:extLst>
          </p:cNvPr>
          <p:cNvSpPr txBox="1"/>
          <p:nvPr/>
        </p:nvSpPr>
        <p:spPr>
          <a:xfrm>
            <a:off x="8913907" y="1955282"/>
            <a:ext cx="3022333" cy="147732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로그인을 하면 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ThirdActivity (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회원 리스트를 어떻게 출력 해줄 것인지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선택하는 기준이 나오는 페이지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 이동하게 된다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F34DCD-6E94-46FE-9128-E8AF4952EA11}"/>
              </a:ext>
            </a:extLst>
          </p:cNvPr>
          <p:cNvSpPr txBox="1"/>
          <p:nvPr/>
        </p:nvSpPr>
        <p:spPr>
          <a:xfrm>
            <a:off x="8839198" y="4331297"/>
            <a:ext cx="3022333" cy="64633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각 버튼을 클릭 시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,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 해당  액티비티로 이동한다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8EC1F32-8501-43C4-A857-D5572771585E}"/>
              </a:ext>
            </a:extLst>
          </p:cNvPr>
          <p:cNvSpPr txBox="1"/>
          <p:nvPr/>
        </p:nvSpPr>
        <p:spPr>
          <a:xfrm>
            <a:off x="4805094" y="2800103"/>
            <a:ext cx="7386905" cy="2177525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0C6D5C73-8A1B-4F05-AF02-470F9287B6A0}"/>
              </a:ext>
            </a:extLst>
          </p:cNvPr>
          <p:cNvCxnSpPr/>
          <p:nvPr/>
        </p:nvCxnSpPr>
        <p:spPr>
          <a:xfrm rot="5400000">
            <a:off x="3701178" y="3756842"/>
            <a:ext cx="1397222" cy="810610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FE0977A6-949C-44C6-BDE1-9EF4C17988EB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73620" y="6064651"/>
            <a:ext cx="904773" cy="4516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138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>
            <a:extLst>
              <a:ext uri="{FF2B5EF4-FFF2-40B4-BE49-F238E27FC236}">
                <a16:creationId xmlns:a16="http://schemas.microsoft.com/office/drawing/2014/main" id="{DC75ADCE-18E7-425D-8499-842738ED77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</a:blip>
          <a:srcRect t="36099"/>
          <a:stretch/>
        </p:blipFill>
        <p:spPr>
          <a:xfrm>
            <a:off x="0" y="0"/>
            <a:ext cx="12192000" cy="6855958"/>
          </a:xfrm>
          <a:prstGeom prst="rect">
            <a:avLst/>
          </a:prstGeom>
          <a:noFill/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F93AB2-1D32-4E43-8184-07D8C3CF25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4865" y="961749"/>
            <a:ext cx="7862995" cy="1858875"/>
          </a:xfrm>
        </p:spPr>
        <p:txBody>
          <a:bodyPr anchor="t">
            <a:normAutofit fontScale="62500" lnSpcReduction="20000"/>
          </a:bodyPr>
          <a:lstStyle/>
          <a:p>
            <a:pPr marL="63500" marR="0" indent="0" fontAlgn="base" latinLnBrk="0">
              <a:spcBef>
                <a:spcPts val="750"/>
              </a:spcBef>
              <a:spcAft>
                <a:spcPts val="0"/>
              </a:spcAft>
              <a:buNone/>
            </a:pPr>
            <a:r>
              <a:rPr lang="en-US" altLang="ko-KR" sz="29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&lt;Pinder&gt;</a:t>
            </a:r>
            <a:endParaRPr lang="en-US" altLang="ko-KR" sz="2900" kern="0" spc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500" marR="0" indent="0" fontAlgn="base" latinLnBrk="0">
              <a:spcBef>
                <a:spcPts val="750"/>
              </a:spcBef>
              <a:spcAft>
                <a:spcPts val="0"/>
              </a:spcAft>
              <a:buNone/>
            </a:pP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이달 초 런칭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오픈 베타 단계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(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미국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900" kern="0" spc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3500" marR="1483360" indent="0" fontAlgn="base" latinLnBrk="0">
              <a:spcBef>
                <a:spcPts val="850"/>
              </a:spcBef>
              <a:spcAft>
                <a:spcPts val="0"/>
              </a:spcAft>
              <a:buNone/>
            </a:pP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반려동물들의 사진을 업로드하고 호감의 표식인 ‘</a:t>
            </a:r>
            <a:r>
              <a:rPr lang="ko-KR" altLang="en-US" sz="2900" kern="0" spc="0" dirty="0" err="1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하트’를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받을 때까지 기다림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 할로윈 분장 코스튬 콘테스트 등 이벤트 진행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marL="63500" marR="1483360" indent="0" fontAlgn="base" latinLnBrk="0">
              <a:spcBef>
                <a:spcPts val="850"/>
              </a:spcBef>
              <a:spcAft>
                <a:spcPts val="0"/>
              </a:spcAft>
              <a:buNone/>
            </a:pP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⇒ 이 어플은 반려동물 소개팅이 목적이라면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우리는 원하는 지역에서 반려동물의 친구를 </a:t>
            </a:r>
            <a:r>
              <a:rPr lang="ko-KR" altLang="en-US" sz="2900" kern="0" spc="-4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만들어 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주는 </a:t>
            </a:r>
            <a:r>
              <a:rPr lang="ko-KR" altLang="en-US" sz="2900" kern="0" spc="-2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것이</a:t>
            </a:r>
            <a:r>
              <a:rPr lang="ko-KR" altLang="en-US" sz="2900" kern="0" spc="-10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목적임</a:t>
            </a:r>
            <a:r>
              <a:rPr lang="en-US" altLang="ko-KR" sz="29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2900" kern="0" spc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ko-KR" altLang="en-US" sz="1800" dirty="0"/>
          </a:p>
        </p:txBody>
      </p:sp>
      <p:sp>
        <p:nvSpPr>
          <p:cNvPr id="37" name="제목 1">
            <a:extLst>
              <a:ext uri="{FF2B5EF4-FFF2-40B4-BE49-F238E27FC236}">
                <a16:creationId xmlns:a16="http://schemas.microsoft.com/office/drawing/2014/main" id="{83C71F69-C21F-4F01-8C1C-92262032B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35" y="291434"/>
            <a:ext cx="3308059" cy="515150"/>
          </a:xfrm>
        </p:spPr>
        <p:txBody>
          <a:bodyPr anchor="t">
            <a:normAutofit fontScale="90000"/>
          </a:bodyPr>
          <a:lstStyle/>
          <a:p>
            <a:r>
              <a:rPr lang="en-US" altLang="ko-KR" sz="33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300" b="1" kern="0" spc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 조사 </a:t>
            </a:r>
            <a:r>
              <a:rPr lang="en-US" altLang="ko-KR" sz="3300" b="1" kern="0" spc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300" b="1" kern="0" spc="0" dirty="0"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</a:t>
            </a:r>
            <a:br>
              <a:rPr lang="ko-KR" altLang="en-US" sz="3700" b="1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</a:rPr>
            </a:br>
            <a:endParaRPr lang="ko-KR" altLang="en-US" sz="3700" dirty="0">
              <a:solidFill>
                <a:schemeClr val="bg1"/>
              </a:solidFill>
            </a:endParaRPr>
          </a:p>
        </p:txBody>
      </p:sp>
      <p:sp>
        <p:nvSpPr>
          <p:cNvPr id="39" name="내용 개체 틀 2">
            <a:extLst>
              <a:ext uri="{FF2B5EF4-FFF2-40B4-BE49-F238E27FC236}">
                <a16:creationId xmlns:a16="http://schemas.microsoft.com/office/drawing/2014/main" id="{5CB4662C-87B4-4C43-AFEB-8CED475FE0C5}"/>
              </a:ext>
            </a:extLst>
          </p:cNvPr>
          <p:cNvSpPr txBox="1">
            <a:spLocks/>
          </p:cNvSpPr>
          <p:nvPr/>
        </p:nvSpPr>
        <p:spPr>
          <a:xfrm>
            <a:off x="4916175" y="5240791"/>
            <a:ext cx="5844283" cy="13796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3500" indent="0" fontAlgn="base" latinLnBrk="0">
              <a:lnSpc>
                <a:spcPct val="100000"/>
              </a:lnSpc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en-US" altLang="ko-KR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펫 앤 조이</a:t>
            </a:r>
            <a:r>
              <a:rPr lang="en-US" altLang="ko-KR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63500" indent="0" fontAlgn="base" latinLnBrk="0">
              <a:lnSpc>
                <a:spcPct val="100000"/>
              </a:lnSpc>
              <a:spcBef>
                <a:spcPts val="1100"/>
              </a:spcBef>
              <a:buFont typeface="Arial" panose="020B0604020202020204" pitchFamily="34" charset="0"/>
              <a:buNone/>
            </a:pPr>
            <a:r>
              <a:rPr lang="ko-KR" altLang="en-US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랜덤채팅을 이용하여 집사들 끼리 의 문제상담</a:t>
            </a:r>
            <a:r>
              <a:rPr lang="en-US" altLang="ko-KR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즐거운 이야기 등을 나누는 어플</a:t>
            </a:r>
          </a:p>
          <a:p>
            <a:pPr marL="63500" indent="0" fontAlgn="base" latinLnBrk="0">
              <a:lnSpc>
                <a:spcPct val="100000"/>
              </a:lnSpc>
              <a:spcBef>
                <a:spcPts val="860"/>
              </a:spcBef>
              <a:buFont typeface="Arial" panose="020B0604020202020204" pitchFamily="34" charset="0"/>
              <a:buNone/>
            </a:pPr>
            <a:r>
              <a:rPr lang="ko-KR" altLang="en-US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⇒ 산책을 같이 할 수 있도록 반려동물 기준이 아니라 견주들 기준이다</a:t>
            </a:r>
            <a:r>
              <a:rPr lang="en-US" altLang="ko-KR" sz="1800" kern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A8AFDFC0-CD92-4115-9833-B02B7AEDE6D7}"/>
              </a:ext>
            </a:extLst>
          </p:cNvPr>
          <p:cNvSpPr/>
          <p:nvPr/>
        </p:nvSpPr>
        <p:spPr>
          <a:xfrm>
            <a:off x="2686183" y="832976"/>
            <a:ext cx="2085004" cy="207725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A376F684-C3F4-4DB3-B459-FF50086D4FC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9342" r="1058"/>
          <a:stretch/>
        </p:blipFill>
        <p:spPr>
          <a:xfrm>
            <a:off x="2796181" y="904208"/>
            <a:ext cx="1872897" cy="1916416"/>
          </a:xfrm>
          <a:prstGeom prst="ellipse">
            <a:avLst/>
          </a:prstGeom>
        </p:spPr>
      </p:pic>
      <p:sp>
        <p:nvSpPr>
          <p:cNvPr id="44" name="타원 43">
            <a:extLst>
              <a:ext uri="{FF2B5EF4-FFF2-40B4-BE49-F238E27FC236}">
                <a16:creationId xmlns:a16="http://schemas.microsoft.com/office/drawing/2014/main" id="{E205163E-AC21-4808-AF59-9E1C875EC4A7}"/>
              </a:ext>
            </a:extLst>
          </p:cNvPr>
          <p:cNvSpPr/>
          <p:nvPr/>
        </p:nvSpPr>
        <p:spPr>
          <a:xfrm>
            <a:off x="2668850" y="4703470"/>
            <a:ext cx="2114311" cy="2064478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Picture 7">
            <a:extLst>
              <a:ext uri="{FF2B5EF4-FFF2-40B4-BE49-F238E27FC236}">
                <a16:creationId xmlns:a16="http://schemas.microsoft.com/office/drawing/2014/main" id="{62464E4C-C320-476B-8DE3-02C66782DC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98" t="7129" r="77097" b="26964"/>
          <a:stretch/>
        </p:blipFill>
        <p:spPr>
          <a:xfrm>
            <a:off x="2782931" y="4809415"/>
            <a:ext cx="1886147" cy="1879689"/>
          </a:xfrm>
          <a:prstGeom prst="ellipse">
            <a:avLst/>
          </a:prstGeom>
          <a:noFill/>
          <a:ln>
            <a:noFill/>
          </a:ln>
          <a:effectLst/>
        </p:spPr>
      </p:pic>
      <p:sp>
        <p:nvSpPr>
          <p:cNvPr id="45" name="타원 44">
            <a:extLst>
              <a:ext uri="{FF2B5EF4-FFF2-40B4-BE49-F238E27FC236}">
                <a16:creationId xmlns:a16="http://schemas.microsoft.com/office/drawing/2014/main" id="{1ABBDD50-A4B2-4F48-AA3D-BB32E41AB3C4}"/>
              </a:ext>
            </a:extLst>
          </p:cNvPr>
          <p:cNvSpPr/>
          <p:nvPr/>
        </p:nvSpPr>
        <p:spPr>
          <a:xfrm>
            <a:off x="6756029" y="2873892"/>
            <a:ext cx="2147335" cy="211498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5" name="Picture 9">
            <a:extLst>
              <a:ext uri="{FF2B5EF4-FFF2-40B4-BE49-F238E27FC236}">
                <a16:creationId xmlns:a16="http://schemas.microsoft.com/office/drawing/2014/main" id="{1ECC3A3C-87A4-45B5-BB99-E169596A2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71" y="2964406"/>
            <a:ext cx="1940653" cy="1908788"/>
          </a:xfrm>
          <a:prstGeom prst="ellipse">
            <a:avLst/>
          </a:prstGeom>
          <a:noFill/>
          <a:ln>
            <a:noFill/>
          </a:ln>
          <a:effectLst/>
        </p:spPr>
      </p:pic>
      <p:sp>
        <p:nvSpPr>
          <p:cNvPr id="48" name="내용 개체 틀 2">
            <a:extLst>
              <a:ext uri="{FF2B5EF4-FFF2-40B4-BE49-F238E27FC236}">
                <a16:creationId xmlns:a16="http://schemas.microsoft.com/office/drawing/2014/main" id="{F7B29306-A497-47F9-B609-4534514C63D8}"/>
              </a:ext>
            </a:extLst>
          </p:cNvPr>
          <p:cNvSpPr txBox="1">
            <a:spLocks/>
          </p:cNvSpPr>
          <p:nvPr/>
        </p:nvSpPr>
        <p:spPr>
          <a:xfrm>
            <a:off x="501435" y="2669685"/>
            <a:ext cx="6131174" cy="20337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&lt;</a:t>
            </a:r>
            <a:r>
              <a:rPr lang="ko-KR" altLang="en-US" sz="18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심쿵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&gt;</a:t>
            </a:r>
          </a:p>
          <a:p>
            <a:pPr marL="0" indent="0">
              <a:buNone/>
            </a:pP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토너먼트식 초이스 기능을 통해 사용자 성향을 분석해서 매칭해주는 기능현재 접속중인 이성들을 소개해주는 기능사용자 근처의 이성들을 소개해주는 기능 </a:t>
            </a:r>
            <a:endParaRPr lang="en-US" altLang="ko-KR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0" indent="0">
              <a:buNone/>
            </a:pPr>
            <a:r>
              <a:rPr lang="ko-KR" altLang="en-US" sz="1800" kern="0" spc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⇒</a:t>
            </a:r>
            <a:r>
              <a:rPr lang="ko-KR" altLang="en-US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역시 사람들이 기준인 어플임</a:t>
            </a:r>
            <a:r>
              <a:rPr lang="en-US" altLang="ko-KR" sz="1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8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2048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083DFEB5-E84F-4D45-9EEB-13CF96F19A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9450" y="1"/>
            <a:ext cx="5519832" cy="686791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6A706438-2664-4E89-B99F-D87A7D976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4919" y="17870"/>
            <a:ext cx="6811617" cy="6809822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E419-A929-41B8-8038-323291922FE5}"/>
              </a:ext>
            </a:extLst>
          </p:cNvPr>
          <p:cNvSpPr txBox="1"/>
          <p:nvPr/>
        </p:nvSpPr>
        <p:spPr>
          <a:xfrm>
            <a:off x="5826552" y="829427"/>
            <a:ext cx="6555201" cy="144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7F451-5639-450B-86CC-9205C7F4A48D}"/>
              </a:ext>
            </a:extLst>
          </p:cNvPr>
          <p:cNvSpPr txBox="1"/>
          <p:nvPr/>
        </p:nvSpPr>
        <p:spPr>
          <a:xfrm>
            <a:off x="8055533" y="2492016"/>
            <a:ext cx="3915108" cy="9233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Spinner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값으로 친구를 하고 싶은 반려견들의 사이즈를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선택할 수 있습니다</a:t>
            </a:r>
            <a:r>
              <a:rPr lang="en-US" altLang="ko-KR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.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461257" y="1550760"/>
            <a:ext cx="3321222" cy="1129031"/>
          </a:xfrm>
          <a:prstGeom prst="curvedConnector3">
            <a:avLst>
              <a:gd name="adj1" fmla="val 11636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02179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2400" y="-915"/>
            <a:ext cx="5411374" cy="6858001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0382" y="92496"/>
            <a:ext cx="6805419" cy="6693313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</p:cNvCxnSpPr>
          <p:nvPr/>
        </p:nvCxnSpPr>
        <p:spPr>
          <a:xfrm rot="5400000">
            <a:off x="1128521" y="1567795"/>
            <a:ext cx="4670990" cy="4636924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B56E419-A929-41B8-8038-323291922FE5}"/>
              </a:ext>
            </a:extLst>
          </p:cNvPr>
          <p:cNvSpPr txBox="1"/>
          <p:nvPr/>
        </p:nvSpPr>
        <p:spPr>
          <a:xfrm>
            <a:off x="5826552" y="829427"/>
            <a:ext cx="6555201" cy="144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7F451-5639-450B-86CC-9205C7F4A48D}"/>
              </a:ext>
            </a:extLst>
          </p:cNvPr>
          <p:cNvSpPr txBox="1"/>
          <p:nvPr/>
        </p:nvSpPr>
        <p:spPr>
          <a:xfrm>
            <a:off x="7183347" y="3111150"/>
            <a:ext cx="3915108" cy="369332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로그아웃 버튼 클릭 시 팝업 생성 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83DFEB5-E84F-4D45-9EEB-13CF96F19A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3274" y="3486783"/>
            <a:ext cx="1806343" cy="340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489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80382" y="92496"/>
            <a:ext cx="6805419" cy="669331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EB56E419-A929-41B8-8038-323291922FE5}"/>
              </a:ext>
            </a:extLst>
          </p:cNvPr>
          <p:cNvSpPr txBox="1"/>
          <p:nvPr/>
        </p:nvSpPr>
        <p:spPr>
          <a:xfrm>
            <a:off x="5826552" y="829427"/>
            <a:ext cx="6555201" cy="144267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7F451-5639-450B-86CC-9205C7F4A48D}"/>
              </a:ext>
            </a:extLst>
          </p:cNvPr>
          <p:cNvSpPr txBox="1"/>
          <p:nvPr/>
        </p:nvSpPr>
        <p:spPr>
          <a:xfrm>
            <a:off x="7183347" y="3111150"/>
            <a:ext cx="3915108" cy="120032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취소버튼을 누르면 해당 페이지 유지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solidFill>
                <a:prstClr val="white"/>
              </a:solidFill>
              <a:latin typeface="Calibri" panose="020F0502020204030204"/>
              <a:ea typeface="맑은 고딕" panose="020B0503020000020004" pitchFamily="50" charset="-127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로그아웃 페이지를 누르면 </a:t>
            </a:r>
            <a:r>
              <a:rPr lang="ko-KR" altLang="en-US" dirty="0">
                <a:solidFill>
                  <a:prstClr val="white"/>
                </a:solidFill>
                <a:latin typeface="Calibri" panose="020F0502020204030204"/>
                <a:ea typeface="맑은 고딕" panose="020B0503020000020004" pitchFamily="50" charset="-127"/>
              </a:rPr>
              <a:t>로그인 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화면으로 돌아갑니다</a:t>
            </a: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.</a:t>
            </a: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rPr>
              <a:t> </a:t>
            </a:r>
          </a:p>
        </p:txBody>
      </p:sp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083DFEB5-E84F-4D45-9EEB-13CF96F19A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495"/>
            <a:ext cx="5336307" cy="6775417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</p:cNvCxnSpPr>
          <p:nvPr/>
        </p:nvCxnSpPr>
        <p:spPr>
          <a:xfrm rot="5400000">
            <a:off x="4004723" y="2058191"/>
            <a:ext cx="2285185" cy="1270326"/>
          </a:xfrm>
          <a:prstGeom prst="curvedConnector3">
            <a:avLst>
              <a:gd name="adj1" fmla="val -686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연결선: 구부러짐 17">
            <a:extLst>
              <a:ext uri="{FF2B5EF4-FFF2-40B4-BE49-F238E27FC236}">
                <a16:creationId xmlns:a16="http://schemas.microsoft.com/office/drawing/2014/main" id="{A2FF6B11-85C2-48DD-B3DB-1B47C80F6CD7}"/>
              </a:ext>
            </a:extLst>
          </p:cNvPr>
          <p:cNvCxnSpPr>
            <a:cxnSpLocks/>
          </p:cNvCxnSpPr>
          <p:nvPr/>
        </p:nvCxnSpPr>
        <p:spPr>
          <a:xfrm rot="10800000" flipV="1">
            <a:off x="3424806" y="2551614"/>
            <a:ext cx="2794992" cy="1150636"/>
          </a:xfrm>
          <a:prstGeom prst="curvedConnector3">
            <a:avLst>
              <a:gd name="adj1" fmla="val 114054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7206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397F451-5639-450B-86CC-9205C7F4A48D}"/>
              </a:ext>
            </a:extLst>
          </p:cNvPr>
          <p:cNvSpPr txBox="1"/>
          <p:nvPr/>
        </p:nvSpPr>
        <p:spPr>
          <a:xfrm>
            <a:off x="7700211" y="-106156"/>
            <a:ext cx="4379494" cy="7703701"/>
          </a:xfrm>
          <a:prstGeom prst="wedgeEllipseCallout">
            <a:avLst>
              <a:gd name="adj1" fmla="val -73648"/>
              <a:gd name="adj2" fmla="val -18157"/>
            </a:avLst>
          </a:prstGeom>
          <a:noFill/>
          <a:ln w="38100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/>
            <a:r>
              <a:rPr lang="ko-KR" altLang="en-US" sz="4000" dirty="0">
                <a:solidFill>
                  <a:prstClr val="white"/>
                </a:solidFill>
              </a:rPr>
              <a:t>발전 방향 시 힘들었던 점</a:t>
            </a:r>
            <a:endParaRPr lang="en-US" altLang="ko-KR" dirty="0">
              <a:solidFill>
                <a:prstClr val="white"/>
              </a:solidFill>
            </a:endParaRPr>
          </a:p>
          <a:p>
            <a:pPr lvl="0"/>
            <a:endParaRPr lang="en-US" altLang="ko-KR" dirty="0">
              <a:solidFill>
                <a:prstClr val="white"/>
              </a:solidFill>
            </a:endParaRP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-1) </a:t>
            </a:r>
            <a:r>
              <a:rPr lang="ko-KR" altLang="en-US" dirty="0">
                <a:solidFill>
                  <a:prstClr val="white"/>
                </a:solidFill>
              </a:rPr>
              <a:t>비대면이라 협업을 할 때 시간이 다소 오래 걸렸습니다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- 2) AVD </a:t>
            </a:r>
            <a:r>
              <a:rPr lang="ko-KR" altLang="en-US" dirty="0">
                <a:solidFill>
                  <a:prstClr val="white"/>
                </a:solidFill>
              </a:rPr>
              <a:t>가 구동이 안 되어서 단말기로 하느라 시간이 오래 걸렸습니다</a:t>
            </a:r>
            <a:r>
              <a:rPr lang="en-US" altLang="ko-KR" dirty="0">
                <a:solidFill>
                  <a:prstClr val="white"/>
                </a:solidFill>
              </a:rPr>
              <a:t>.</a:t>
            </a:r>
          </a:p>
          <a:p>
            <a:pPr lvl="0"/>
            <a:r>
              <a:rPr lang="en-US" altLang="ko-KR" dirty="0">
                <a:solidFill>
                  <a:prstClr val="white"/>
                </a:solidFill>
              </a:rPr>
              <a:t>- 3) </a:t>
            </a:r>
            <a:r>
              <a:rPr lang="ko-KR" altLang="en-US" dirty="0">
                <a:solidFill>
                  <a:prstClr val="white"/>
                </a:solidFill>
              </a:rPr>
              <a:t>회원정보 정보가 많아 사진을 받아와서 보여주는 것에서 </a:t>
            </a:r>
            <a:r>
              <a:rPr lang="en-US" altLang="ko-KR" dirty="0">
                <a:solidFill>
                  <a:prstClr val="white"/>
                </a:solidFill>
              </a:rPr>
              <a:t>id</a:t>
            </a:r>
            <a:r>
              <a:rPr lang="ko-KR" altLang="en-US" dirty="0">
                <a:solidFill>
                  <a:prstClr val="white"/>
                </a:solidFill>
              </a:rPr>
              <a:t>값을 </a:t>
            </a:r>
            <a:r>
              <a:rPr lang="en-US" altLang="ko-KR" dirty="0">
                <a:solidFill>
                  <a:prstClr val="white"/>
                </a:solidFill>
              </a:rPr>
              <a:t>key</a:t>
            </a:r>
            <a:r>
              <a:rPr lang="ko-KR" altLang="en-US" dirty="0">
                <a:solidFill>
                  <a:prstClr val="white"/>
                </a:solidFill>
              </a:rPr>
              <a:t>값으로 설정한다면</a:t>
            </a:r>
            <a:r>
              <a:rPr lang="en-US" altLang="ko-KR" dirty="0">
                <a:solidFill>
                  <a:prstClr val="white"/>
                </a:solidFill>
              </a:rPr>
              <a:t>, </a:t>
            </a:r>
            <a:r>
              <a:rPr lang="ko-KR" altLang="en-US" dirty="0">
                <a:solidFill>
                  <a:prstClr val="white"/>
                </a:solidFill>
              </a:rPr>
              <a:t>특정 기준으로 회원리스트를 선택했을 때 회원 정보에 맞는 사진을 올곧게 가져오지 </a:t>
            </a:r>
            <a:r>
              <a:rPr lang="ko-KR" altLang="en-US" dirty="0" err="1">
                <a:solidFill>
                  <a:prstClr val="white"/>
                </a:solidFill>
              </a:rPr>
              <a:t>못했었</a:t>
            </a:r>
            <a:r>
              <a:rPr lang="ko-KR" altLang="en-US" dirty="0">
                <a:solidFill>
                  <a:prstClr val="white"/>
                </a:solidFill>
              </a:rPr>
              <a:t> 습니다</a:t>
            </a:r>
            <a:r>
              <a:rPr lang="en-US" altLang="ko-KR" dirty="0">
                <a:solidFill>
                  <a:prstClr val="white"/>
                </a:solidFill>
              </a:rPr>
              <a:t>.(</a:t>
            </a:r>
            <a:r>
              <a:rPr lang="ko-KR" altLang="en-US" dirty="0">
                <a:solidFill>
                  <a:prstClr val="white"/>
                </a:solidFill>
              </a:rPr>
              <a:t>생각해야 할 것이 복잡했습니다</a:t>
            </a:r>
            <a:r>
              <a:rPr lang="en-US" altLang="ko-KR" dirty="0">
                <a:solidFill>
                  <a:prstClr val="white"/>
                </a:solidFill>
              </a:rPr>
              <a:t>.)</a:t>
            </a:r>
          </a:p>
        </p:txBody>
      </p:sp>
    </p:spTree>
    <p:extLst>
      <p:ext uri="{BB962C8B-B14F-4D97-AF65-F5344CB8AC3E}">
        <p14:creationId xmlns:p14="http://schemas.microsoft.com/office/powerpoint/2010/main" val="670926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B829CD9D-9E10-43EF-8D16-C3BE968A9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21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490AD94-C73A-417E-8341-5359D6FEAC69}"/>
              </a:ext>
            </a:extLst>
          </p:cNvPr>
          <p:cNvSpPr/>
          <p:nvPr/>
        </p:nvSpPr>
        <p:spPr>
          <a:xfrm>
            <a:off x="0" y="12838"/>
            <a:ext cx="12192000" cy="6845162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782BD9-6510-4888-AA86-4D61E4437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514" y="355785"/>
            <a:ext cx="3754092" cy="1117229"/>
          </a:xfrm>
        </p:spPr>
        <p:txBody>
          <a:bodyPr wrap="square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000" b="1" kern="0" spc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설계 </a:t>
            </a:r>
            <a:r>
              <a:rPr lang="en-US" altLang="ko-KR" sz="3000" b="1" kern="0" spc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3000" b="1" kern="0" spc="0" dirty="0"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주요 기능</a:t>
            </a:r>
            <a:br>
              <a:rPr lang="ko-KR" altLang="en-US" sz="1800" b="1" kern="0" spc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</a:rPr>
            </a:br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605C9CCF-5C3A-4EB4-949E-7F08A86957C9}"/>
              </a:ext>
            </a:extLst>
          </p:cNvPr>
          <p:cNvSpPr/>
          <p:nvPr/>
        </p:nvSpPr>
        <p:spPr>
          <a:xfrm>
            <a:off x="1133161" y="1313562"/>
            <a:ext cx="2526029" cy="671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회원 가입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27087CC-931D-42E8-B239-7648919B5D1B}"/>
              </a:ext>
            </a:extLst>
          </p:cNvPr>
          <p:cNvSpPr/>
          <p:nvPr/>
        </p:nvSpPr>
        <p:spPr>
          <a:xfrm>
            <a:off x="4589338" y="1318528"/>
            <a:ext cx="2526029" cy="671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친구 선택 기준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54800D6-DE28-4FA1-8C72-1872B20FBEE4}"/>
              </a:ext>
            </a:extLst>
          </p:cNvPr>
          <p:cNvSpPr/>
          <p:nvPr/>
        </p:nvSpPr>
        <p:spPr>
          <a:xfrm>
            <a:off x="8181316" y="1313562"/>
            <a:ext cx="2526029" cy="671804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대화</a:t>
            </a:r>
            <a:r>
              <a:rPr lang="en-US" altLang="ko-KR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만남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43B34F47-1CF2-4463-907A-6403D1E0969E}"/>
              </a:ext>
            </a:extLst>
          </p:cNvPr>
          <p:cNvSpPr/>
          <p:nvPr/>
        </p:nvSpPr>
        <p:spPr>
          <a:xfrm>
            <a:off x="3901502" y="1473014"/>
            <a:ext cx="507011" cy="35578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6F8B86D1-AED4-4120-AF0C-2610D7AAC3A7}"/>
              </a:ext>
            </a:extLst>
          </p:cNvPr>
          <p:cNvSpPr/>
          <p:nvPr/>
        </p:nvSpPr>
        <p:spPr>
          <a:xfrm>
            <a:off x="7413366" y="1473014"/>
            <a:ext cx="507011" cy="35578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B7F7431-7D26-4582-9D77-9197FDDAC996}"/>
              </a:ext>
            </a:extLst>
          </p:cNvPr>
          <p:cNvSpPr/>
          <p:nvPr/>
        </p:nvSpPr>
        <p:spPr>
          <a:xfrm>
            <a:off x="887817" y="2166881"/>
            <a:ext cx="3144417" cy="4099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반려동물 사진 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 필수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펫 이름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견종 입력</a:t>
            </a:r>
            <a:endParaRPr lang="en-US" altLang="ko-KR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거주위치 필수 입력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</a:p>
          <a:p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지하철역 옵션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 사이즈 선택</a:t>
            </a:r>
            <a:endParaRPr lang="en-US" altLang="ko-KR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→카테고리화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대형견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 형견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소형견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21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21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입력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C315983A-E2CD-4830-84B5-0CD5C3E59164}"/>
              </a:ext>
            </a:extLst>
          </p:cNvPr>
          <p:cNvSpPr/>
          <p:nvPr/>
        </p:nvSpPr>
        <p:spPr>
          <a:xfrm>
            <a:off x="4486806" y="1985366"/>
            <a:ext cx="3144417" cy="4099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견종 사이즈별 중심 </a:t>
            </a:r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회원가입시 기입했던 거주위치 주변의견주들과 매칭</a:t>
            </a:r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선택 위치 중심 </a:t>
            </a:r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→ 따로 원하는 지역이 있으면 선택가능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지하철 옵션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33F8FEB-34FB-4162-BA5E-2E6603AE1197}"/>
              </a:ext>
            </a:extLst>
          </p:cNvPr>
          <p:cNvSpPr/>
          <p:nvPr/>
        </p:nvSpPr>
        <p:spPr>
          <a:xfrm>
            <a:off x="8021045" y="2265326"/>
            <a:ext cx="3144417" cy="409964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주변의 해당 반려동물 프로필 리스트가 뜸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친구 신청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친구추가를 한다면</a:t>
            </a:r>
            <a:r>
              <a:rPr lang="en-US" altLang="ko-KR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2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채팅 활성화</a:t>
            </a:r>
            <a:endParaRPr lang="en-US" altLang="ko-KR" sz="2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796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atinLnBrk="0">
              <a:spcAft>
                <a:spcPts val="600"/>
              </a:spcAft>
            </a:pPr>
            <a:br>
              <a:rPr lang="en-US" altLang="ko-KR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altLang="ko-KR" sz="28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 latinLnBrk="0">
              <a:spcBef>
                <a:spcPts val="270"/>
              </a:spcBef>
              <a:buFont typeface="Arial" panose="020B0604020202020204" pitchFamily="34" charset="0"/>
              <a:buNone/>
            </a:pPr>
            <a:endParaRPr lang="en-US" altLang="ko-KR" sz="24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atinLnBrk="0"/>
            <a:endParaRPr lang="en-US" altLang="ko-KR" sz="2400" dirty="0"/>
          </a:p>
        </p:txBody>
      </p:sp>
      <p:pic>
        <p:nvPicPr>
          <p:cNvPr id="4" name="내용 개체 틀 3" descr="실외, 잔디, 포유류, 갈색이(가) 표시된 사진&#10;&#10;자동 생성된 설명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5826552" cy="6858001"/>
          </a:xfrm>
        </p:spPr>
      </p:pic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79" y="0"/>
            <a:ext cx="647459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C8A64A-1AD8-4369-9B64-4B3CDC6EB4DB}"/>
              </a:ext>
            </a:extLst>
          </p:cNvPr>
          <p:cNvSpPr txBox="1"/>
          <p:nvPr/>
        </p:nvSpPr>
        <p:spPr>
          <a:xfrm>
            <a:off x="5967663" y="221381"/>
            <a:ext cx="5919537" cy="33207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8C02F4D4-6606-479F-9CA2-21DBE8A44C59}"/>
              </a:ext>
            </a:extLst>
          </p:cNvPr>
          <p:cNvCxnSpPr>
            <a:cxnSpLocks/>
            <a:stCxn id="7" idx="1"/>
          </p:cNvCxnSpPr>
          <p:nvPr/>
        </p:nvCxnSpPr>
        <p:spPr>
          <a:xfrm rot="10800000" flipV="1">
            <a:off x="4148489" y="1881739"/>
            <a:ext cx="1819174" cy="2103120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72F61FB-DA9C-44D7-805A-A503E0791252}"/>
              </a:ext>
            </a:extLst>
          </p:cNvPr>
          <p:cNvSpPr txBox="1"/>
          <p:nvPr/>
        </p:nvSpPr>
        <p:spPr>
          <a:xfrm>
            <a:off x="5919537" y="3657599"/>
            <a:ext cx="6179419" cy="311617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5213EF88-A285-4881-8042-ECBDA446859E}"/>
              </a:ext>
            </a:extLst>
          </p:cNvPr>
          <p:cNvCxnSpPr>
            <a:cxnSpLocks/>
            <a:stCxn id="18" idx="1"/>
          </p:cNvCxnSpPr>
          <p:nvPr/>
        </p:nvCxnSpPr>
        <p:spPr>
          <a:xfrm rot="10800000">
            <a:off x="2913273" y="4316797"/>
            <a:ext cx="3006264" cy="898892"/>
          </a:xfrm>
          <a:prstGeom prst="curvedConnector3">
            <a:avLst>
              <a:gd name="adj1" fmla="val 129723"/>
            </a:avLst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66545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54575" y="-1"/>
            <a:ext cx="5826553" cy="6858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4692" y="-915"/>
            <a:ext cx="6474594" cy="33887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44690" y="3387875"/>
            <a:ext cx="6447309" cy="347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18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51624" y="-915"/>
            <a:ext cx="5550600" cy="6858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981" y="-915"/>
            <a:ext cx="6793017" cy="33887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979" y="3387874"/>
            <a:ext cx="6793017" cy="34701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633AE-9EBE-476E-80E8-02EC072557E2}"/>
              </a:ext>
            </a:extLst>
          </p:cNvPr>
          <p:cNvSpPr txBox="1"/>
          <p:nvPr/>
        </p:nvSpPr>
        <p:spPr>
          <a:xfrm>
            <a:off x="5826552" y="-915"/>
            <a:ext cx="5824889" cy="33887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  <a:stCxn id="5" idx="1"/>
          </p:cNvCxnSpPr>
          <p:nvPr/>
        </p:nvCxnSpPr>
        <p:spPr>
          <a:xfrm rot="10800000" flipV="1">
            <a:off x="3555474" y="1693480"/>
            <a:ext cx="2271079" cy="1444356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8DB64C-652D-4C17-A2A2-145BB7B597F2}"/>
              </a:ext>
            </a:extLst>
          </p:cNvPr>
          <p:cNvSpPr txBox="1"/>
          <p:nvPr/>
        </p:nvSpPr>
        <p:spPr>
          <a:xfrm>
            <a:off x="5611529" y="3469775"/>
            <a:ext cx="6039912" cy="169347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30" name="연결선: 구부러짐 29">
            <a:extLst>
              <a:ext uri="{FF2B5EF4-FFF2-40B4-BE49-F238E27FC236}">
                <a16:creationId xmlns:a16="http://schemas.microsoft.com/office/drawing/2014/main" id="{43D3149B-0DAC-4EE5-8D7A-587CFCAB3B80}"/>
              </a:ext>
            </a:extLst>
          </p:cNvPr>
          <p:cNvCxnSpPr>
            <a:cxnSpLocks/>
          </p:cNvCxnSpPr>
          <p:nvPr/>
        </p:nvCxnSpPr>
        <p:spPr>
          <a:xfrm rot="10800000">
            <a:off x="4835389" y="4037968"/>
            <a:ext cx="750771" cy="278547"/>
          </a:xfrm>
          <a:prstGeom prst="curvedConnector3">
            <a:avLst>
              <a:gd name="adj1" fmla="val 55129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B56E419-A929-41B8-8038-323291922FE5}"/>
              </a:ext>
            </a:extLst>
          </p:cNvPr>
          <p:cNvSpPr txBox="1"/>
          <p:nvPr/>
        </p:nvSpPr>
        <p:spPr>
          <a:xfrm>
            <a:off x="5611529" y="5228883"/>
            <a:ext cx="6121667" cy="1556927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72CBB3F4-C26C-4273-875F-9ACB1183C838}"/>
              </a:ext>
            </a:extLst>
          </p:cNvPr>
          <p:cNvCxnSpPr>
            <a:stCxn id="42" idx="1"/>
          </p:cNvCxnSpPr>
          <p:nvPr/>
        </p:nvCxnSpPr>
        <p:spPr>
          <a:xfrm rot="10800000">
            <a:off x="4630723" y="4408371"/>
            <a:ext cx="980806" cy="159897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932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15"/>
            <a:ext cx="5550600" cy="6858001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5A588B9-35D3-4192-8BDB-B949206FD0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976" y="1"/>
            <a:ext cx="6793024" cy="3317722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98979" y="3317722"/>
            <a:ext cx="6805419" cy="354027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A633AE-9EBE-476E-80E8-02EC072557E2}"/>
              </a:ext>
            </a:extLst>
          </p:cNvPr>
          <p:cNvSpPr txBox="1"/>
          <p:nvPr/>
        </p:nvSpPr>
        <p:spPr>
          <a:xfrm>
            <a:off x="5457127" y="-915"/>
            <a:ext cx="6676720" cy="32604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</p:cNvCxnSpPr>
          <p:nvPr/>
        </p:nvCxnSpPr>
        <p:spPr>
          <a:xfrm rot="10800000">
            <a:off x="4835388" y="1105179"/>
            <a:ext cx="563588" cy="449110"/>
          </a:xfrm>
          <a:prstGeom prst="curved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8DB64C-652D-4C17-A2A2-145BB7B597F2}"/>
              </a:ext>
            </a:extLst>
          </p:cNvPr>
          <p:cNvSpPr txBox="1"/>
          <p:nvPr/>
        </p:nvSpPr>
        <p:spPr>
          <a:xfrm>
            <a:off x="5457128" y="3317721"/>
            <a:ext cx="6295318" cy="196720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B56E419-A929-41B8-8038-323291922FE5}"/>
              </a:ext>
            </a:extLst>
          </p:cNvPr>
          <p:cNvSpPr txBox="1"/>
          <p:nvPr/>
        </p:nvSpPr>
        <p:spPr>
          <a:xfrm>
            <a:off x="5457127" y="5343139"/>
            <a:ext cx="6555201" cy="14426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72CBB3F4-C26C-4273-875F-9ACB1183C838}"/>
              </a:ext>
            </a:extLst>
          </p:cNvPr>
          <p:cNvCxnSpPr>
            <a:cxnSpLocks/>
            <a:stCxn id="42" idx="1"/>
          </p:cNvCxnSpPr>
          <p:nvPr/>
        </p:nvCxnSpPr>
        <p:spPr>
          <a:xfrm rot="10800000">
            <a:off x="4273617" y="5425579"/>
            <a:ext cx="1183510" cy="638896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연결선: 구부러짐 48">
            <a:extLst>
              <a:ext uri="{FF2B5EF4-FFF2-40B4-BE49-F238E27FC236}">
                <a16:creationId xmlns:a16="http://schemas.microsoft.com/office/drawing/2014/main" id="{378B41BF-E39E-4198-9224-51FE89BF0FB5}"/>
              </a:ext>
            </a:extLst>
          </p:cNvPr>
          <p:cNvCxnSpPr>
            <a:cxnSpLocks/>
            <a:stCxn id="28" idx="1"/>
          </p:cNvCxnSpPr>
          <p:nvPr/>
        </p:nvCxnSpPr>
        <p:spPr>
          <a:xfrm rot="10800000">
            <a:off x="797296" y="3858766"/>
            <a:ext cx="4659833" cy="442557"/>
          </a:xfrm>
          <a:prstGeom prst="curvedConnector3">
            <a:avLst>
              <a:gd name="adj1" fmla="val 11444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0877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30649" y="12449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4BDE4FE-DD43-45CD-AE17-28457A0EA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23160"/>
            <a:ext cx="5550600" cy="4417352"/>
          </a:xfr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24B2A523-BBDC-455B-93F6-4242C246CC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50600" y="12449"/>
            <a:ext cx="6636033" cy="1681031"/>
          </a:xfrm>
          <a:prstGeom prst="rect">
            <a:avLst/>
          </a:prstGeom>
        </p:spPr>
      </p:pic>
      <p:cxnSp>
        <p:nvCxnSpPr>
          <p:cNvPr id="7" name="연결선: 구부러짐 6">
            <a:extLst>
              <a:ext uri="{FF2B5EF4-FFF2-40B4-BE49-F238E27FC236}">
                <a16:creationId xmlns:a16="http://schemas.microsoft.com/office/drawing/2014/main" id="{4AEFC086-B0E2-40C9-AB1C-95DC738D520F}"/>
              </a:ext>
            </a:extLst>
          </p:cNvPr>
          <p:cNvCxnSpPr>
            <a:cxnSpLocks/>
          </p:cNvCxnSpPr>
          <p:nvPr/>
        </p:nvCxnSpPr>
        <p:spPr>
          <a:xfrm rot="10800000">
            <a:off x="731520" y="673769"/>
            <a:ext cx="4819080" cy="346509"/>
          </a:xfrm>
          <a:prstGeom prst="curvedConnector3">
            <a:avLst>
              <a:gd name="adj1" fmla="val 11151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468DB64C-652D-4C17-A2A2-145BB7B597F2}"/>
              </a:ext>
            </a:extLst>
          </p:cNvPr>
          <p:cNvSpPr txBox="1"/>
          <p:nvPr/>
        </p:nvSpPr>
        <p:spPr>
          <a:xfrm>
            <a:off x="5587068" y="41587"/>
            <a:ext cx="6425260" cy="165189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86E0DBD-C36E-4E25-8898-20B45EAF2A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2649" y="1661295"/>
            <a:ext cx="2390207" cy="478041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2B00FB8-B0F0-4C9D-9F41-A20C488138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46429" y="1661294"/>
            <a:ext cx="2400166" cy="478041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67A7AEC-616D-44D5-934D-FB1C3BE930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503" y="4891564"/>
            <a:ext cx="3886814" cy="1651894"/>
          </a:xfrm>
          <a:prstGeom prst="rect">
            <a:avLst/>
          </a:prstGeom>
        </p:spPr>
      </p:pic>
      <p:sp>
        <p:nvSpPr>
          <p:cNvPr id="24" name="부제목 2">
            <a:extLst>
              <a:ext uri="{FF2B5EF4-FFF2-40B4-BE49-F238E27FC236}">
                <a16:creationId xmlns:a16="http://schemas.microsoft.com/office/drawing/2014/main" id="{A3B2A404-9676-4103-8F5A-9F9424B237A1}"/>
              </a:ext>
            </a:extLst>
          </p:cNvPr>
          <p:cNvSpPr txBox="1">
            <a:spLocks/>
          </p:cNvSpPr>
          <p:nvPr/>
        </p:nvSpPr>
        <p:spPr>
          <a:xfrm>
            <a:off x="9062424" y="2433712"/>
            <a:ext cx="3190875" cy="175895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백 버튼 막아 놓았음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사용자는 반드시 확인 버튼을 눌러야 한다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.(</a:t>
            </a:r>
            <a:r>
              <a:rPr lang="ko-KR" altLang="en-US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필수 고지</a:t>
            </a:r>
            <a:r>
              <a:rPr lang="en-US" altLang="ko-KR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화살표: 아래쪽 17">
            <a:extLst>
              <a:ext uri="{FF2B5EF4-FFF2-40B4-BE49-F238E27FC236}">
                <a16:creationId xmlns:a16="http://schemas.microsoft.com/office/drawing/2014/main" id="{8FDCCE11-0302-42AB-A0C3-3CCE13FCE1F3}"/>
              </a:ext>
            </a:extLst>
          </p:cNvPr>
          <p:cNvSpPr/>
          <p:nvPr/>
        </p:nvSpPr>
        <p:spPr>
          <a:xfrm rot="3353478">
            <a:off x="3532472" y="4891564"/>
            <a:ext cx="1098251" cy="6333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D0985B4-48D9-4223-BFBB-C64C86F1FD82}"/>
              </a:ext>
            </a:extLst>
          </p:cNvPr>
          <p:cNvSpPr txBox="1"/>
          <p:nvPr/>
        </p:nvSpPr>
        <p:spPr>
          <a:xfrm>
            <a:off x="9319949" y="2421263"/>
            <a:ext cx="2675823" cy="4538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6B26C0E5-00F6-4E8C-89C6-760CC4AD4147}"/>
              </a:ext>
            </a:extLst>
          </p:cNvPr>
          <p:cNvCxnSpPr>
            <a:cxnSpLocks/>
          </p:cNvCxnSpPr>
          <p:nvPr/>
        </p:nvCxnSpPr>
        <p:spPr>
          <a:xfrm rot="10800000" flipV="1">
            <a:off x="8564484" y="2659170"/>
            <a:ext cx="740140" cy="3539773"/>
          </a:xfrm>
          <a:prstGeom prst="curved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구부러짐 28">
            <a:extLst>
              <a:ext uri="{FF2B5EF4-FFF2-40B4-BE49-F238E27FC236}">
                <a16:creationId xmlns:a16="http://schemas.microsoft.com/office/drawing/2014/main" id="{6A447A71-6D17-448F-9341-9A41B93A472F}"/>
              </a:ext>
            </a:extLst>
          </p:cNvPr>
          <p:cNvCxnSpPr>
            <a:cxnSpLocks/>
          </p:cNvCxnSpPr>
          <p:nvPr/>
        </p:nvCxnSpPr>
        <p:spPr>
          <a:xfrm rot="5400000">
            <a:off x="5974009" y="2891009"/>
            <a:ext cx="3534272" cy="2911744"/>
          </a:xfrm>
          <a:prstGeom prst="curvedConnector3">
            <a:avLst>
              <a:gd name="adj1" fmla="val -14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0000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60DDF52F-60FD-47B4-A116-A6F4834B5B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25FAB327-0F16-4C59-9093-1B922F6FB44D}"/>
              </a:ext>
            </a:extLst>
          </p:cNvPr>
          <p:cNvSpPr/>
          <p:nvPr/>
        </p:nvSpPr>
        <p:spPr>
          <a:xfrm>
            <a:off x="-2" y="0"/>
            <a:ext cx="12192001" cy="6858000"/>
          </a:xfrm>
          <a:prstGeom prst="rect">
            <a:avLst/>
          </a:prstGeom>
          <a:solidFill>
            <a:schemeClr val="dk1">
              <a:alpha val="44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1" i="0" u="none" strike="noStrike" kern="1200" cap="none" spc="0" normalizeH="0" baseline="0" noProof="0">
              <a:ln w="22225">
                <a:solidFill>
                  <a:srgbClr val="ED7D31"/>
                </a:solidFill>
                <a:prstDash val="solid"/>
              </a:ln>
              <a:solidFill>
                <a:srgbClr val="ED7D31">
                  <a:lumMod val="40000"/>
                  <a:lumOff val="60000"/>
                </a:srgbClr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2BB41D56-707A-4A2C-8136-F17AC4CA6378}"/>
              </a:ext>
            </a:extLst>
          </p:cNvPr>
          <p:cNvSpPr txBox="1">
            <a:spLocks/>
          </p:cNvSpPr>
          <p:nvPr/>
        </p:nvSpPr>
        <p:spPr>
          <a:xfrm>
            <a:off x="1504090" y="793349"/>
            <a:ext cx="3126633" cy="9001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맑은 고딕" panose="020B0503020000020004" pitchFamily="50" charset="-127"/>
                <a:cs typeface="+mj-cs"/>
              </a:rPr>
            </a:b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맑은 고딕" panose="020B0503020000020004" pitchFamily="50" charset="-127"/>
              <a:cs typeface="+mj-cs"/>
            </a:endParaRP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3457C2E8-2075-4EB1-A691-71BA37E09B40}"/>
              </a:ext>
            </a:extLst>
          </p:cNvPr>
          <p:cNvSpPr txBox="1">
            <a:spLocks/>
          </p:cNvSpPr>
          <p:nvPr/>
        </p:nvSpPr>
        <p:spPr>
          <a:xfrm>
            <a:off x="1151752" y="2025417"/>
            <a:ext cx="4674800" cy="6543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27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5477BC0-CE99-4260-A17F-82305DD2B1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161"/>
            <a:ext cx="12192001" cy="3429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518D6D4-5420-4182-8A5A-FF5A4B0E5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3922" y="3429000"/>
            <a:ext cx="12205922" cy="336737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0C5735A-18F9-40A6-8D47-7AD8FEA00BF5}"/>
              </a:ext>
            </a:extLst>
          </p:cNvPr>
          <p:cNvSpPr txBox="1"/>
          <p:nvPr/>
        </p:nvSpPr>
        <p:spPr>
          <a:xfrm>
            <a:off x="7011628" y="739180"/>
            <a:ext cx="4838951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요청 코드가 </a:t>
            </a:r>
            <a:r>
              <a:rPr lang="en-US" altLang="ko-KR" sz="2400" dirty="0">
                <a:solidFill>
                  <a:schemeClr val="bg1"/>
                </a:solidFill>
              </a:rPr>
              <a:t>10 </a:t>
            </a:r>
            <a:r>
              <a:rPr lang="ko-KR" altLang="en-US" sz="2400" dirty="0">
                <a:solidFill>
                  <a:schemeClr val="bg1"/>
                </a:solidFill>
              </a:rPr>
              <a:t>이면 이용약관 액티비티가 뜨게 함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DFB23F-60F6-41EE-AC85-A9EA45705C08}"/>
              </a:ext>
            </a:extLst>
          </p:cNvPr>
          <p:cNvSpPr txBox="1"/>
          <p:nvPr/>
        </p:nvSpPr>
        <p:spPr>
          <a:xfrm>
            <a:off x="7011628" y="1992972"/>
            <a:ext cx="4838951" cy="83099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요청 코드가 </a:t>
            </a:r>
            <a:r>
              <a:rPr lang="en-US" altLang="ko-KR" sz="2400" dirty="0">
                <a:solidFill>
                  <a:schemeClr val="bg1"/>
                </a:solidFill>
              </a:rPr>
              <a:t>20 </a:t>
            </a:r>
            <a:r>
              <a:rPr lang="ko-KR" altLang="en-US" sz="2400" dirty="0">
                <a:solidFill>
                  <a:schemeClr val="bg1"/>
                </a:solidFill>
              </a:rPr>
              <a:t>이면 개인정보 정책 액티비티가 뜨게 함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4B79B52-2C80-44C2-8C94-CFD87A04A663}"/>
              </a:ext>
            </a:extLst>
          </p:cNvPr>
          <p:cNvSpPr txBox="1"/>
          <p:nvPr/>
        </p:nvSpPr>
        <p:spPr>
          <a:xfrm>
            <a:off x="7011628" y="3897962"/>
            <a:ext cx="4731193" cy="156966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요청 코드가 </a:t>
            </a:r>
            <a:r>
              <a:rPr lang="en-US" altLang="ko-KR" sz="2400" dirty="0">
                <a:solidFill>
                  <a:schemeClr val="bg1"/>
                </a:solidFill>
              </a:rPr>
              <a:t>1 </a:t>
            </a:r>
            <a:r>
              <a:rPr lang="ko-KR" altLang="en-US" sz="2400" dirty="0">
                <a:solidFill>
                  <a:schemeClr val="bg1"/>
                </a:solidFill>
              </a:rPr>
              <a:t>이면 갤러리에서  이미지 절대 경로를 불러와서 </a:t>
            </a:r>
            <a:r>
              <a:rPr lang="en-US" altLang="ko-KR" sz="2400" dirty="0">
                <a:solidFill>
                  <a:schemeClr val="bg1"/>
                </a:solidFill>
              </a:rPr>
              <a:t>user_image </a:t>
            </a:r>
            <a:r>
              <a:rPr lang="ko-KR" altLang="en-US" sz="2400" dirty="0">
                <a:solidFill>
                  <a:schemeClr val="bg1"/>
                </a:solidFill>
              </a:rPr>
              <a:t>이미지뷰를 해당 이미지로 바꿔준다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2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674</Words>
  <Application>Microsoft Office PowerPoint</Application>
  <PresentationFormat>와이드스크린</PresentationFormat>
  <Paragraphs>97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나눔스퀘어</vt:lpstr>
      <vt:lpstr>나눔스퀘어 ExtraBold</vt:lpstr>
      <vt:lpstr>맑은 고딕</vt:lpstr>
      <vt:lpstr>Arial</vt:lpstr>
      <vt:lpstr>Calibri</vt:lpstr>
      <vt:lpstr>Calibri Light</vt:lpstr>
      <vt:lpstr>Wingdings</vt:lpstr>
      <vt:lpstr>Office Theme</vt:lpstr>
      <vt:lpstr>팀 10  Mobile Programming</vt:lpstr>
      <vt:lpstr>2. 시장 조사 : 어플 </vt:lpstr>
      <vt:lpstr>3. 설계 : 주요 기능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애완동물  데이팅 어플</dc:title>
  <dc:creator>(소프트웨어학부)노지민</dc:creator>
  <cp:lastModifiedBy>Jeong Yeop Kim</cp:lastModifiedBy>
  <cp:revision>44</cp:revision>
  <dcterms:created xsi:type="dcterms:W3CDTF">2020-09-27T10:04:06Z</dcterms:created>
  <dcterms:modified xsi:type="dcterms:W3CDTF">2020-11-20T13:40:19Z</dcterms:modified>
</cp:coreProperties>
</file>